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1"/>
  </p:sldMasterIdLst>
  <p:notesMasterIdLst>
    <p:notesMasterId r:id="rId17"/>
  </p:notesMasterIdLst>
  <p:handoutMasterIdLst>
    <p:handoutMasterId r:id="rId18"/>
  </p:handoutMasterIdLst>
  <p:sldIdLst>
    <p:sldId id="273" r:id="rId2"/>
    <p:sldId id="322" r:id="rId3"/>
    <p:sldId id="315" r:id="rId4"/>
    <p:sldId id="341" r:id="rId5"/>
    <p:sldId id="312" r:id="rId6"/>
    <p:sldId id="336" r:id="rId7"/>
    <p:sldId id="342" r:id="rId8"/>
    <p:sldId id="337" r:id="rId9"/>
    <p:sldId id="338" r:id="rId10"/>
    <p:sldId id="339" r:id="rId11"/>
    <p:sldId id="344" r:id="rId12"/>
    <p:sldId id="317" r:id="rId13"/>
    <p:sldId id="345" r:id="rId14"/>
    <p:sldId id="335" r:id="rId15"/>
    <p:sldId id="33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657"/>
    <a:srgbClr val="2A1420"/>
    <a:srgbClr val="6600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BE8F-C42A-48AB-B1BB-5725C2FA2D0F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70B4-0A78-4C5F-A13F-50CAB9843A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404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BE66F-E29E-4088-A0F5-AD2E779FB95D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197D7-D55B-4F6B-919C-6FB26F556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5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36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14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11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79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66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44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99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3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32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02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D167585-88FF-48A1-9AA9-4B59E3EE3719}" type="datetimeFigureOut">
              <a:rPr lang="pt-BR" smtClean="0"/>
              <a:t>15/05/2025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9855F1D4-9E30-4B72-BF2A-73A011212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2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81191" y="1941921"/>
            <a:ext cx="10993549" cy="641024"/>
          </a:xfrm>
        </p:spPr>
        <p:txBody>
          <a:bodyPr>
            <a:noAutofit/>
          </a:bodyPr>
          <a:lstStyle/>
          <a:p>
            <a:pPr algn="ctr"/>
            <a:r>
              <a:rPr lang="pt-BR" sz="4000" b="0" dirty="0" smtClean="0">
                <a:solidFill>
                  <a:srgbClr val="723657"/>
                </a:solidFill>
              </a:rPr>
              <a:t>BBM no vestibular:</a:t>
            </a:r>
            <a:br>
              <a:rPr lang="pt-BR" sz="4000" b="0" dirty="0" smtClean="0">
                <a:solidFill>
                  <a:srgbClr val="723657"/>
                </a:solidFill>
              </a:rPr>
            </a:br>
            <a:r>
              <a:rPr lang="pt-BR" sz="4000" i="1" dirty="0" smtClean="0">
                <a:solidFill>
                  <a:srgbClr val="723657"/>
                </a:solidFill>
              </a:rPr>
              <a:t>Nebulosas</a:t>
            </a:r>
            <a:r>
              <a:rPr lang="pt-BR" sz="4000" dirty="0" smtClean="0">
                <a:solidFill>
                  <a:srgbClr val="723657"/>
                </a:solidFill>
              </a:rPr>
              <a:t>, Narcisa Amália</a:t>
            </a:r>
            <a:endParaRPr lang="pt-BR" sz="4000" cap="none" dirty="0">
              <a:solidFill>
                <a:srgbClr val="723657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77341" y="4742300"/>
            <a:ext cx="10993546" cy="143257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sz="2400" b="1" dirty="0" smtClean="0">
                <a:solidFill>
                  <a:srgbClr val="723657"/>
                </a:solidFill>
              </a:rPr>
              <a:t>Marise Hansen</a:t>
            </a:r>
          </a:p>
          <a:p>
            <a:pPr>
              <a:spcBef>
                <a:spcPts val="600"/>
              </a:spcBef>
            </a:pPr>
            <a:r>
              <a:rPr lang="pt-BR" sz="2000" b="1" dirty="0" smtClean="0">
                <a:solidFill>
                  <a:srgbClr val="723657"/>
                </a:solidFill>
              </a:rPr>
              <a:t>Professora de Literatura e poeta</a:t>
            </a:r>
          </a:p>
          <a:p>
            <a:pPr>
              <a:spcBef>
                <a:spcPts val="600"/>
              </a:spcBef>
            </a:pPr>
            <a:r>
              <a:rPr lang="pt-BR" sz="2000" b="1" dirty="0" smtClean="0">
                <a:solidFill>
                  <a:srgbClr val="723657"/>
                </a:solidFill>
              </a:rPr>
              <a:t>Doutora em Literatura Brasileira - FFLCH </a:t>
            </a:r>
            <a:r>
              <a:rPr lang="pt-BR" sz="2000" b="1" dirty="0">
                <a:solidFill>
                  <a:srgbClr val="723657"/>
                </a:solidFill>
              </a:rPr>
              <a:t>– USP </a:t>
            </a:r>
          </a:p>
          <a:p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3666"/>
          <a:stretch/>
        </p:blipFill>
        <p:spPr>
          <a:xfrm>
            <a:off x="7409685" y="5138177"/>
            <a:ext cx="3751651" cy="10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0725" y="662854"/>
            <a:ext cx="8895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•	</a:t>
            </a:r>
            <a:r>
              <a:rPr lang="pt-BR" b="1" dirty="0" smtClean="0"/>
              <a:t>Natureza (brasileira e “pessoal” - Resende) –</a:t>
            </a:r>
            <a:r>
              <a:rPr lang="pt-BR" dirty="0" smtClean="0"/>
              <a:t> “</a:t>
            </a:r>
            <a:r>
              <a:rPr lang="pt-BR" b="1" dirty="0" smtClean="0"/>
              <a:t>No ermo”</a:t>
            </a:r>
            <a:r>
              <a:rPr lang="pt-BR" dirty="0" smtClean="0"/>
              <a:t>; “</a:t>
            </a:r>
            <a:r>
              <a:rPr lang="pt-BR" b="1" dirty="0" smtClean="0"/>
              <a:t>O Itatiaia” </a:t>
            </a:r>
            <a:r>
              <a:rPr lang="pt-BR" dirty="0"/>
              <a:t>(imagens grandiosas, estilo </a:t>
            </a:r>
            <a:r>
              <a:rPr lang="pt-BR" dirty="0" smtClean="0"/>
              <a:t>condoreiro)</a:t>
            </a:r>
            <a:endParaRPr lang="pt-BR" b="1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80" y="1867294"/>
            <a:ext cx="5923568" cy="394904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895680" y="5950243"/>
            <a:ext cx="5162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Pico das Agulhas Negras no Parque Nacional do Itatiaia, Rio de Janeiro. por Henrique </a:t>
            </a:r>
            <a:r>
              <a:rPr lang="pt-BR" sz="1400" dirty="0" smtClean="0"/>
              <a:t>Boney (2012) 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964676" y="1779687"/>
            <a:ext cx="41352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Ante o gigante </a:t>
            </a:r>
            <a:r>
              <a:rPr lang="pt-BR" b="1" dirty="0"/>
              <a:t>brasíleo</a:t>
            </a:r>
            <a:r>
              <a:rPr lang="pt-BR" dirty="0"/>
              <a:t>,</a:t>
            </a:r>
          </a:p>
          <a:p>
            <a:r>
              <a:rPr lang="pt-BR" dirty="0"/>
              <a:t>Ante a </a:t>
            </a:r>
            <a:r>
              <a:rPr lang="pt-BR" b="1" dirty="0"/>
              <a:t>sublime grandeza</a:t>
            </a:r>
          </a:p>
          <a:p>
            <a:r>
              <a:rPr lang="pt-BR" dirty="0"/>
              <a:t>Da tropical natureza,</a:t>
            </a:r>
          </a:p>
          <a:p>
            <a:r>
              <a:rPr lang="pt-BR" dirty="0"/>
              <a:t>Das erguidas cordilheiras,</a:t>
            </a:r>
          </a:p>
          <a:p>
            <a:r>
              <a:rPr lang="pt-BR" dirty="0"/>
              <a:t>Ai! </a:t>
            </a:r>
            <a:r>
              <a:rPr lang="pt-BR" b="1" dirty="0"/>
              <a:t>Quanto me sinto </a:t>
            </a:r>
            <a:r>
              <a:rPr lang="pt-BR" b="1" dirty="0" smtClean="0"/>
              <a:t>tímida</a:t>
            </a:r>
            <a:endParaRPr lang="pt-BR" b="1" dirty="0"/>
          </a:p>
          <a:p>
            <a:r>
              <a:rPr lang="pt-BR" dirty="0" smtClean="0"/>
              <a:t>Quanto </a:t>
            </a:r>
            <a:r>
              <a:rPr lang="pt-BR" dirty="0"/>
              <a:t>me abala </a:t>
            </a:r>
            <a:r>
              <a:rPr lang="pt-BR" b="1" dirty="0"/>
              <a:t>o desejo</a:t>
            </a:r>
          </a:p>
          <a:p>
            <a:r>
              <a:rPr lang="pt-BR" b="1" dirty="0"/>
              <a:t>De descrever</a:t>
            </a:r>
            <a:r>
              <a:rPr lang="pt-BR" dirty="0"/>
              <a:t> n’um arpejo</a:t>
            </a:r>
          </a:p>
          <a:p>
            <a:r>
              <a:rPr lang="pt-BR" dirty="0"/>
              <a:t>Essas cristas sobranceiras!</a:t>
            </a:r>
          </a:p>
          <a:p>
            <a:r>
              <a:rPr lang="pt-BR" dirty="0"/>
              <a:t>(...)</a:t>
            </a:r>
          </a:p>
          <a:p>
            <a:r>
              <a:rPr lang="pt-BR" dirty="0"/>
              <a:t>Vai meu canto ao mundo sôfrego</a:t>
            </a:r>
          </a:p>
          <a:p>
            <a:r>
              <a:rPr lang="pt-BR" dirty="0"/>
              <a:t>Que ante os prodígios se inclina,</a:t>
            </a:r>
          </a:p>
          <a:p>
            <a:r>
              <a:rPr lang="pt-BR" dirty="0"/>
              <a:t>Narrar a beleza alpina</a:t>
            </a:r>
          </a:p>
          <a:p>
            <a:r>
              <a:rPr lang="pt-BR" dirty="0"/>
              <a:t>Das regiões em que trilhas;</a:t>
            </a:r>
          </a:p>
          <a:p>
            <a:r>
              <a:rPr lang="pt-BR" dirty="0"/>
              <a:t>Leva-lhe nas asas </a:t>
            </a:r>
            <a:r>
              <a:rPr lang="pt-BR" dirty="0" err="1"/>
              <a:t>vélidas</a:t>
            </a:r>
            <a:endParaRPr lang="pt-BR" dirty="0"/>
          </a:p>
          <a:p>
            <a:r>
              <a:rPr lang="pt-BR" dirty="0"/>
              <a:t>Meu culto à serra gigante</a:t>
            </a:r>
          </a:p>
          <a:p>
            <a:r>
              <a:rPr lang="pt-BR" b="1" dirty="0"/>
              <a:t>Pátrio ponto culminante</a:t>
            </a:r>
            <a:r>
              <a:rPr lang="pt-BR" dirty="0"/>
              <a:t>,</a:t>
            </a:r>
          </a:p>
          <a:p>
            <a:r>
              <a:rPr lang="pt-BR" dirty="0"/>
              <a:t>Berço de </a:t>
            </a:r>
            <a:r>
              <a:rPr lang="pt-BR" b="1" dirty="0"/>
              <a:t>mil maravilhas!...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574" y="6440326"/>
            <a:ext cx="1759811" cy="3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98996" y="94869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Quando </a:t>
            </a:r>
            <a:r>
              <a:rPr lang="pt-BR" dirty="0"/>
              <a:t>a noite distende seu manto,</a:t>
            </a:r>
          </a:p>
          <a:p>
            <a:r>
              <a:rPr lang="pt-BR" dirty="0"/>
              <a:t>Quando a Deus faz subir rude canto</a:t>
            </a:r>
          </a:p>
          <a:p>
            <a:r>
              <a:rPr lang="pt-BR" dirty="0"/>
              <a:t>Da lagoa o audaz pescador;</a:t>
            </a:r>
          </a:p>
          <a:p>
            <a:r>
              <a:rPr lang="pt-BR" dirty="0"/>
              <a:t>Quando rolam no éter mil mundos, </a:t>
            </a:r>
          </a:p>
          <a:p>
            <a:r>
              <a:rPr lang="pt-BR" dirty="0"/>
              <a:t>Quando eleva plangentes, profundos,</a:t>
            </a:r>
          </a:p>
          <a:p>
            <a:r>
              <a:rPr lang="pt-BR" dirty="0"/>
              <a:t>Seus poemas, feliz trovador;</a:t>
            </a:r>
          </a:p>
          <a:p>
            <a:r>
              <a:rPr lang="pt-BR" dirty="0"/>
              <a:t>(...)</a:t>
            </a:r>
          </a:p>
          <a:p>
            <a:r>
              <a:rPr lang="pt-BR" dirty="0"/>
              <a:t>Quando ao som das gentis cachoeiras</a:t>
            </a:r>
          </a:p>
          <a:p>
            <a:r>
              <a:rPr lang="pt-BR" dirty="0"/>
              <a:t>Mil ondinas à flux, feiticeiras,</a:t>
            </a:r>
          </a:p>
          <a:p>
            <a:r>
              <a:rPr lang="pt-BR" dirty="0"/>
              <a:t>Cortam rolos de espuma de prata;</a:t>
            </a:r>
          </a:p>
          <a:p>
            <a:r>
              <a:rPr lang="pt-BR" dirty="0"/>
              <a:t>E desperta do abismo os mistérios,</a:t>
            </a:r>
          </a:p>
          <a:p>
            <a:r>
              <a:rPr lang="pt-BR" dirty="0"/>
              <a:t>E reboa nos campos aéreos</a:t>
            </a:r>
          </a:p>
          <a:p>
            <a:r>
              <a:rPr lang="pt-BR" dirty="0"/>
              <a:t>O gemido tenaz da cascata;</a:t>
            </a:r>
          </a:p>
          <a:p>
            <a:endParaRPr lang="pt-BR" dirty="0"/>
          </a:p>
          <a:p>
            <a:r>
              <a:rPr lang="pt-BR" dirty="0"/>
              <a:t>Sinto n’alma pungir-me o espinho!</a:t>
            </a:r>
          </a:p>
          <a:p>
            <a:r>
              <a:rPr lang="pt-BR" dirty="0"/>
              <a:t>Sinto </a:t>
            </a:r>
            <a:r>
              <a:rPr lang="pt-BR" b="1" dirty="0"/>
              <a:t>o vácuo </a:t>
            </a:r>
            <a:r>
              <a:rPr lang="pt-BR" dirty="0"/>
              <a:t>embargar o caminho</a:t>
            </a:r>
          </a:p>
          <a:p>
            <a:r>
              <a:rPr lang="pt-BR" dirty="0"/>
              <a:t>Que procuram meus trenos de amor!</a:t>
            </a:r>
          </a:p>
          <a:p>
            <a:r>
              <a:rPr lang="pt-BR" dirty="0"/>
              <a:t>Desse sol que dá luz e ventura;</a:t>
            </a:r>
          </a:p>
          <a:p>
            <a:r>
              <a:rPr lang="pt-BR" dirty="0"/>
              <a:t>Desses pampas de eterna verdura,</a:t>
            </a:r>
          </a:p>
          <a:p>
            <a:r>
              <a:rPr lang="pt-BR" dirty="0"/>
              <a:t>Ai! não vejo a beleza, o esplendor!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677319" y="58129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Se eu pudesse, qual cisne mimoso</a:t>
            </a:r>
          </a:p>
          <a:p>
            <a:r>
              <a:rPr lang="pt-BR" dirty="0"/>
              <a:t>Que nas águas campeia orgulhoso,</a:t>
            </a:r>
          </a:p>
          <a:p>
            <a:r>
              <a:rPr lang="pt-BR" dirty="0"/>
              <a:t>Demandar minha pátria adorada...</a:t>
            </a:r>
          </a:p>
          <a:p>
            <a:r>
              <a:rPr lang="pt-BR" b="1" dirty="0"/>
              <a:t>Ou condor</a:t>
            </a:r>
            <a:r>
              <a:rPr lang="pt-BR" dirty="0"/>
              <a:t>, em um voo gigante,</a:t>
            </a:r>
          </a:p>
          <a:p>
            <a:r>
              <a:rPr lang="pt-BR" dirty="0"/>
              <a:t>Contemplar sob o céu – palpitante –</a:t>
            </a:r>
          </a:p>
          <a:p>
            <a:r>
              <a:rPr lang="pt-BR" dirty="0"/>
              <a:t>Esses lagos de areia dourada...</a:t>
            </a:r>
          </a:p>
          <a:p>
            <a:endParaRPr lang="pt-BR" dirty="0"/>
          </a:p>
          <a:p>
            <a:r>
              <a:rPr lang="pt-BR" dirty="0"/>
              <a:t>Mas, </a:t>
            </a:r>
            <a:r>
              <a:rPr lang="pt-BR" b="1" dirty="0"/>
              <a:t>ó pátria</a:t>
            </a:r>
            <a:r>
              <a:rPr lang="pt-BR" dirty="0"/>
              <a:t>, são frágeis as asas! </a:t>
            </a:r>
            <a:endParaRPr lang="pt-BR" dirty="0" smtClean="0"/>
          </a:p>
          <a:p>
            <a:r>
              <a:rPr lang="pt-BR" dirty="0" smtClean="0"/>
              <a:t>E </a:t>
            </a:r>
            <a:r>
              <a:rPr lang="pt-BR" dirty="0"/>
              <a:t>se aos bardos </a:t>
            </a:r>
            <a:r>
              <a:rPr lang="pt-BR" b="1" dirty="0"/>
              <a:t>mil vezes </a:t>
            </a:r>
            <a:r>
              <a:rPr lang="pt-BR" dirty="0"/>
              <a:t>abrasas</a:t>
            </a:r>
          </a:p>
          <a:p>
            <a:r>
              <a:rPr lang="pt-BR" dirty="0"/>
              <a:t>Não me ofertas </a:t>
            </a:r>
            <a:r>
              <a:rPr lang="pt-BR" b="1" dirty="0"/>
              <a:t>um mirto sequer</a:t>
            </a:r>
            <a:r>
              <a:rPr lang="pt-BR" dirty="0"/>
              <a:t>!... </a:t>
            </a:r>
          </a:p>
          <a:p>
            <a:r>
              <a:rPr lang="pt-BR" dirty="0" smtClean="0"/>
              <a:t>Quando </a:t>
            </a:r>
            <a:r>
              <a:rPr lang="pt-BR" dirty="0"/>
              <a:t>intento </a:t>
            </a:r>
            <a:r>
              <a:rPr lang="pt-BR" dirty="0" err="1"/>
              <a:t>librar-me</a:t>
            </a:r>
            <a:r>
              <a:rPr lang="pt-BR" dirty="0"/>
              <a:t> no espaço, </a:t>
            </a:r>
            <a:endParaRPr lang="pt-BR" dirty="0" smtClean="0"/>
          </a:p>
          <a:p>
            <a:r>
              <a:rPr lang="pt-BR" dirty="0" smtClean="0"/>
              <a:t>As </a:t>
            </a:r>
            <a:r>
              <a:rPr lang="pt-BR" dirty="0"/>
              <a:t>rajadas em tétrico abraço</a:t>
            </a:r>
          </a:p>
          <a:p>
            <a:r>
              <a:rPr lang="pt-BR" b="1" dirty="0"/>
              <a:t>Me arremessam a frase – mulher!...</a:t>
            </a:r>
          </a:p>
          <a:p>
            <a:endParaRPr lang="pt-BR" dirty="0"/>
          </a:p>
          <a:p>
            <a:r>
              <a:rPr lang="pt-BR" dirty="0"/>
              <a:t>Seja embora! Se em leves arpejos</a:t>
            </a:r>
          </a:p>
          <a:p>
            <a:r>
              <a:rPr lang="pt-BR" dirty="0"/>
              <a:t>Vem a brisa cercar-te de beijos</a:t>
            </a:r>
          </a:p>
          <a:p>
            <a:r>
              <a:rPr lang="pt-BR" dirty="0"/>
              <a:t>E dormir sobre tuas campinas,</a:t>
            </a:r>
          </a:p>
          <a:p>
            <a:r>
              <a:rPr lang="pt-BR" dirty="0"/>
              <a:t>Dá-me um trilo dos </a:t>
            </a:r>
            <a:r>
              <a:rPr lang="pt-BR" dirty="0" err="1"/>
              <a:t>plúmeos</a:t>
            </a:r>
            <a:r>
              <a:rPr lang="pt-BR" dirty="0"/>
              <a:t> cantores! </a:t>
            </a:r>
          </a:p>
          <a:p>
            <a:r>
              <a:rPr lang="pt-BR" dirty="0"/>
              <a:t>Dá-me um só dos ardentes fulgores</a:t>
            </a:r>
          </a:p>
          <a:p>
            <a:r>
              <a:rPr lang="pt-BR" dirty="0"/>
              <a:t>De teu cálido céu sem neblinas!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3274" y="49283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Pátria: </a:t>
            </a:r>
            <a:r>
              <a:rPr lang="pt-BR" dirty="0"/>
              <a:t>limitações (“Invocação”)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749" y="6372410"/>
            <a:ext cx="1721370" cy="3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60600" y="1841923"/>
            <a:ext cx="951793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 causa da </a:t>
            </a:r>
            <a:r>
              <a:rPr lang="pt-BR" sz="2000" dirty="0" smtClean="0"/>
              <a:t>liberdade; </a:t>
            </a:r>
            <a:r>
              <a:rPr lang="pt-BR" sz="2000" dirty="0" smtClean="0"/>
              <a:t>a empatia pelos oprimidos, os escravizados (“Sete </a:t>
            </a:r>
            <a:r>
              <a:rPr lang="pt-BR" sz="2000" dirty="0"/>
              <a:t>de </a:t>
            </a:r>
            <a:r>
              <a:rPr lang="pt-BR" sz="2000" dirty="0" smtClean="0"/>
              <a:t>setembro”: </a:t>
            </a:r>
            <a:r>
              <a:rPr lang="pt-BR" sz="2000" dirty="0"/>
              <a:t>houve uma libertação, falta </a:t>
            </a:r>
            <a:r>
              <a:rPr lang="pt-BR" sz="2000" dirty="0" smtClean="0"/>
              <a:t>outra, a abolição da escravidão; </a:t>
            </a:r>
            <a:r>
              <a:rPr lang="pt-BR" sz="2000" dirty="0" smtClean="0"/>
              <a:t>“O africano e o poeta”);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Temas </a:t>
            </a:r>
            <a:r>
              <a:rPr lang="pt-BR" sz="2000" dirty="0" smtClean="0"/>
              <a:t>histórico-sociais: “Vinte </a:t>
            </a:r>
            <a:r>
              <a:rPr lang="pt-BR" sz="2000" dirty="0" smtClean="0"/>
              <a:t>e cinco de março</a:t>
            </a:r>
            <a:r>
              <a:rPr lang="pt-BR" sz="2000" dirty="0" smtClean="0"/>
              <a:t>” (data da 1ª constituição do Brasil independente, no entanto, imposta por D. Pedro I); </a:t>
            </a:r>
            <a:r>
              <a:rPr lang="pt-BR" sz="2000" dirty="0" smtClean="0"/>
              <a:t>“Sete </a:t>
            </a:r>
            <a:r>
              <a:rPr lang="pt-BR" sz="2000" dirty="0"/>
              <a:t>de </a:t>
            </a:r>
            <a:r>
              <a:rPr lang="pt-BR" sz="2000" dirty="0" smtClean="0"/>
              <a:t>setembro”, “Miragem</a:t>
            </a:r>
            <a:r>
              <a:rPr lang="pt-BR" sz="2000" dirty="0" smtClean="0"/>
              <a:t>” (desejo de que libertação dos escravizados aconteça, para corresponder às belezas do país), </a:t>
            </a:r>
            <a:r>
              <a:rPr lang="pt-BR" sz="2000" dirty="0" smtClean="0"/>
              <a:t>“Pesadelo</a:t>
            </a:r>
            <a:r>
              <a:rPr lang="pt-BR" sz="2000" dirty="0" smtClean="0"/>
              <a:t>” (retrospecto dos movimentos e heróis que lutaram pela liberdade), </a:t>
            </a:r>
            <a:r>
              <a:rPr lang="pt-BR" sz="2000" dirty="0" smtClean="0"/>
              <a:t>“Os </a:t>
            </a:r>
            <a:r>
              <a:rPr lang="pt-BR" sz="2000" dirty="0"/>
              <a:t>dois </a:t>
            </a:r>
            <a:r>
              <a:rPr lang="pt-BR" sz="2000" dirty="0" smtClean="0"/>
              <a:t>troféus</a:t>
            </a:r>
            <a:r>
              <a:rPr lang="pt-BR" sz="2000" dirty="0" smtClean="0"/>
              <a:t>” (tradução de um poema de Victor Hugo, enaltecimento da força do povo). </a:t>
            </a:r>
            <a:endParaRPr lang="pt-BR" sz="2000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869" y="6270733"/>
            <a:ext cx="22801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2506" y="527901"/>
            <a:ext cx="6096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/>
              <a:t>No canto tristonho </a:t>
            </a:r>
            <a:endParaRPr lang="pt-BR" sz="1600" dirty="0" smtClean="0"/>
          </a:p>
          <a:p>
            <a:r>
              <a:rPr lang="pt-BR" sz="1600" dirty="0" smtClean="0"/>
              <a:t>Do </a:t>
            </a:r>
            <a:r>
              <a:rPr lang="pt-BR" sz="1600" dirty="0"/>
              <a:t>pobre cativo</a:t>
            </a:r>
          </a:p>
          <a:p>
            <a:r>
              <a:rPr lang="pt-BR" sz="1600" dirty="0"/>
              <a:t>Que elevo furtivo,</a:t>
            </a:r>
          </a:p>
          <a:p>
            <a:r>
              <a:rPr lang="pt-BR" sz="1600" dirty="0"/>
              <a:t>Da lua ao clarão;</a:t>
            </a:r>
          </a:p>
          <a:p>
            <a:r>
              <a:rPr lang="pt-BR" sz="1600" b="1" dirty="0"/>
              <a:t>Na lágrima ardente</a:t>
            </a:r>
          </a:p>
          <a:p>
            <a:r>
              <a:rPr lang="pt-BR" sz="1600" b="1" dirty="0"/>
              <a:t>Que escalda-me o rosto</a:t>
            </a:r>
          </a:p>
          <a:p>
            <a:r>
              <a:rPr lang="pt-BR" sz="1600" dirty="0"/>
              <a:t>De imenso desgosto</a:t>
            </a:r>
          </a:p>
          <a:p>
            <a:r>
              <a:rPr lang="pt-BR" sz="1600" dirty="0"/>
              <a:t>Silente expressão;</a:t>
            </a:r>
          </a:p>
          <a:p>
            <a:r>
              <a:rPr lang="pt-BR" sz="1600" dirty="0"/>
              <a:t>	</a:t>
            </a:r>
            <a:r>
              <a:rPr lang="pt-BR" sz="1600" b="1" dirty="0"/>
              <a:t>Quem pensa? – O poeta</a:t>
            </a:r>
          </a:p>
          <a:p>
            <a:r>
              <a:rPr lang="pt-BR" sz="1600" dirty="0"/>
              <a:t>	Que os </a:t>
            </a:r>
            <a:r>
              <a:rPr lang="pt-BR" sz="1600" dirty="0" err="1"/>
              <a:t>carmes</a:t>
            </a:r>
            <a:r>
              <a:rPr lang="pt-BR" sz="1600" dirty="0"/>
              <a:t> sentidos</a:t>
            </a:r>
          </a:p>
          <a:p>
            <a:r>
              <a:rPr lang="pt-BR" sz="1600" dirty="0"/>
              <a:t>	Concerta os gemidos</a:t>
            </a:r>
          </a:p>
          <a:p>
            <a:r>
              <a:rPr lang="pt-BR" sz="1600" dirty="0"/>
              <a:t>	De seu coração.</a:t>
            </a:r>
          </a:p>
          <a:p>
            <a:endParaRPr lang="pt-BR" sz="1600" dirty="0"/>
          </a:p>
          <a:p>
            <a:r>
              <a:rPr lang="pt-BR" sz="1600" b="1" dirty="0"/>
              <a:t>- Deixei bem criança</a:t>
            </a:r>
          </a:p>
          <a:p>
            <a:r>
              <a:rPr lang="pt-BR" sz="1600" b="1" dirty="0"/>
              <a:t>Meu pátrio alado</a:t>
            </a:r>
          </a:p>
          <a:p>
            <a:r>
              <a:rPr lang="pt-BR" sz="1600" b="1" dirty="0"/>
              <a:t>Meu ninho embalado</a:t>
            </a:r>
          </a:p>
          <a:p>
            <a:r>
              <a:rPr lang="pt-BR" sz="1600" b="1" dirty="0"/>
              <a:t>Da Líbia no ardor;</a:t>
            </a:r>
          </a:p>
          <a:p>
            <a:r>
              <a:rPr lang="pt-BR" sz="1600" dirty="0"/>
              <a:t>Mas esta saudade</a:t>
            </a:r>
          </a:p>
          <a:p>
            <a:r>
              <a:rPr lang="pt-BR" sz="1600" dirty="0"/>
              <a:t>Que em túmulo anseio</a:t>
            </a:r>
          </a:p>
          <a:p>
            <a:r>
              <a:rPr lang="pt-BR" sz="1600" dirty="0"/>
              <a:t>Lacera-me o seio</a:t>
            </a:r>
          </a:p>
          <a:p>
            <a:r>
              <a:rPr lang="pt-BR" sz="1600" dirty="0"/>
              <a:t>Sulcado de dor,</a:t>
            </a:r>
          </a:p>
          <a:p>
            <a:r>
              <a:rPr lang="pt-BR" sz="1600" dirty="0"/>
              <a:t>	</a:t>
            </a:r>
            <a:r>
              <a:rPr lang="pt-BR" sz="1600" b="1" dirty="0"/>
              <a:t>Quem sente? – O poeta</a:t>
            </a:r>
          </a:p>
          <a:p>
            <a:r>
              <a:rPr lang="pt-BR" sz="1600" dirty="0"/>
              <a:t>	Que o elísio descerra;</a:t>
            </a:r>
          </a:p>
          <a:p>
            <a:r>
              <a:rPr lang="pt-BR" sz="1600" dirty="0"/>
              <a:t>	Que vive na terra</a:t>
            </a:r>
          </a:p>
          <a:p>
            <a:r>
              <a:rPr lang="pt-BR" sz="1600" dirty="0"/>
              <a:t>	De místico amor!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132082" y="630314"/>
            <a:ext cx="383356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- Roubaram-me feros</a:t>
            </a:r>
          </a:p>
          <a:p>
            <a:r>
              <a:rPr lang="pt-BR" sz="1600" dirty="0"/>
              <a:t>A férvidos braços;</a:t>
            </a:r>
          </a:p>
          <a:p>
            <a:r>
              <a:rPr lang="pt-BR" sz="1600" dirty="0"/>
              <a:t>Em rígidos laços</a:t>
            </a:r>
          </a:p>
          <a:p>
            <a:r>
              <a:rPr lang="pt-BR" sz="1600" dirty="0"/>
              <a:t>Sulquei vasto mar;</a:t>
            </a:r>
          </a:p>
          <a:p>
            <a:r>
              <a:rPr lang="pt-BR" sz="1600" dirty="0"/>
              <a:t>Mas este queixume</a:t>
            </a:r>
          </a:p>
          <a:p>
            <a:r>
              <a:rPr lang="pt-BR" sz="1600" dirty="0"/>
              <a:t>Do triste mendigo,</a:t>
            </a:r>
          </a:p>
          <a:p>
            <a:r>
              <a:rPr lang="pt-BR" sz="1600" dirty="0"/>
              <a:t>Sem pai, sem abrigo,</a:t>
            </a:r>
          </a:p>
          <a:p>
            <a:r>
              <a:rPr lang="pt-BR" sz="1600" dirty="0"/>
              <a:t>Quem quer escutar? ...</a:t>
            </a:r>
          </a:p>
          <a:p>
            <a:r>
              <a:rPr lang="pt-BR" sz="1600" dirty="0"/>
              <a:t>	- </a:t>
            </a:r>
            <a:r>
              <a:rPr lang="pt-BR" sz="1600" b="1" dirty="0"/>
              <a:t>Quem quer? O poeta</a:t>
            </a:r>
          </a:p>
          <a:p>
            <a:r>
              <a:rPr lang="pt-BR" sz="1600" dirty="0"/>
              <a:t>	Que os térreos mistérios</a:t>
            </a:r>
          </a:p>
          <a:p>
            <a:r>
              <a:rPr lang="pt-BR" sz="1600" dirty="0"/>
              <a:t>	Aos paços sidéreos</a:t>
            </a:r>
          </a:p>
          <a:p>
            <a:r>
              <a:rPr lang="pt-BR" sz="1600" dirty="0"/>
              <a:t>	Deseja elevar.</a:t>
            </a:r>
          </a:p>
          <a:p>
            <a:endParaRPr lang="pt-BR" sz="1600" dirty="0"/>
          </a:p>
          <a:p>
            <a:r>
              <a:rPr lang="pt-BR" sz="1600" dirty="0"/>
              <a:t>- Mais tarde entre as brenhas</a:t>
            </a:r>
          </a:p>
          <a:p>
            <a:r>
              <a:rPr lang="pt-BR" sz="1600" dirty="0"/>
              <a:t>Reguei mil searas</a:t>
            </a:r>
          </a:p>
          <a:p>
            <a:r>
              <a:rPr lang="pt-BR" sz="1600" dirty="0" err="1"/>
              <a:t>Co’as</a:t>
            </a:r>
            <a:r>
              <a:rPr lang="pt-BR" sz="1600" dirty="0"/>
              <a:t> bagas amaras</a:t>
            </a:r>
          </a:p>
          <a:p>
            <a:r>
              <a:rPr lang="pt-BR" sz="1600" dirty="0"/>
              <a:t>Do pranto revel;</a:t>
            </a:r>
          </a:p>
          <a:p>
            <a:r>
              <a:rPr lang="pt-BR" sz="1600" dirty="0"/>
              <a:t>Das matas caíram</a:t>
            </a:r>
          </a:p>
          <a:p>
            <a:r>
              <a:rPr lang="pt-BR" sz="1600" dirty="0"/>
              <a:t>Cem troncos, mil galhos;</a:t>
            </a:r>
          </a:p>
          <a:p>
            <a:r>
              <a:rPr lang="pt-BR" sz="1600" dirty="0"/>
              <a:t>Mas esses trabalhos</a:t>
            </a:r>
          </a:p>
          <a:p>
            <a:r>
              <a:rPr lang="pt-BR" sz="1600" dirty="0"/>
              <a:t>Do braço novel,</a:t>
            </a:r>
          </a:p>
          <a:p>
            <a:r>
              <a:rPr lang="pt-BR" sz="1600" dirty="0"/>
              <a:t>	</a:t>
            </a:r>
            <a:r>
              <a:rPr lang="pt-BR" sz="1600" b="1" dirty="0"/>
              <a:t>Quem vê? – O poeta</a:t>
            </a:r>
          </a:p>
          <a:p>
            <a:r>
              <a:rPr lang="pt-BR" sz="1600" dirty="0"/>
              <a:t>	Que expira em arpejos</a:t>
            </a:r>
          </a:p>
          <a:p>
            <a:r>
              <a:rPr lang="pt-BR" sz="1600" dirty="0"/>
              <a:t>	Aos lúgubres beijos</a:t>
            </a:r>
          </a:p>
          <a:p>
            <a:r>
              <a:rPr lang="pt-BR" sz="1600" dirty="0"/>
              <a:t>	Da fome cruel!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602570" y="527901"/>
            <a:ext cx="309591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- Depois, o castigo</a:t>
            </a:r>
          </a:p>
          <a:p>
            <a:r>
              <a:rPr lang="pt-BR" sz="1600" dirty="0"/>
              <a:t>Cruento, maldito,</a:t>
            </a:r>
          </a:p>
          <a:p>
            <a:r>
              <a:rPr lang="pt-BR" sz="1600" dirty="0"/>
              <a:t>Caiu no </a:t>
            </a:r>
            <a:r>
              <a:rPr lang="pt-BR" sz="1600" dirty="0" smtClean="0"/>
              <a:t>proscrito</a:t>
            </a:r>
            <a:endParaRPr lang="pt-BR" sz="1600" dirty="0"/>
          </a:p>
          <a:p>
            <a:r>
              <a:rPr lang="pt-BR" sz="1600" dirty="0"/>
              <a:t>Que o </a:t>
            </a:r>
            <a:r>
              <a:rPr lang="pt-BR" sz="1600" dirty="0" err="1"/>
              <a:t>simun</a:t>
            </a:r>
            <a:r>
              <a:rPr lang="pt-BR" sz="1600" dirty="0"/>
              <a:t> crestou; </a:t>
            </a:r>
            <a:endParaRPr lang="pt-BR" sz="1600" dirty="0" smtClean="0"/>
          </a:p>
          <a:p>
            <a:r>
              <a:rPr lang="pt-BR" sz="1600" dirty="0" smtClean="0"/>
              <a:t>Coberto </a:t>
            </a:r>
            <a:r>
              <a:rPr lang="pt-BR" sz="1600" dirty="0"/>
              <a:t>de chagas,</a:t>
            </a:r>
          </a:p>
          <a:p>
            <a:r>
              <a:rPr lang="pt-BR" sz="1600" dirty="0"/>
              <a:t>Sem lar, sem amigos,</a:t>
            </a:r>
          </a:p>
          <a:p>
            <a:r>
              <a:rPr lang="pt-BR" sz="1600" dirty="0"/>
              <a:t>Só tendo inimigos...</a:t>
            </a:r>
          </a:p>
          <a:p>
            <a:r>
              <a:rPr lang="pt-BR" sz="1600" dirty="0"/>
              <a:t>Quem há como eu sou?!</a:t>
            </a:r>
          </a:p>
          <a:p>
            <a:r>
              <a:rPr lang="pt-BR" sz="1600" dirty="0"/>
              <a:t>	- </a:t>
            </a:r>
            <a:r>
              <a:rPr lang="pt-BR" sz="1600" b="1" dirty="0"/>
              <a:t>Quem há?... O poeta</a:t>
            </a:r>
          </a:p>
          <a:p>
            <a:r>
              <a:rPr lang="pt-BR" sz="1600" dirty="0"/>
              <a:t>	Que a chama divina</a:t>
            </a:r>
          </a:p>
          <a:p>
            <a:r>
              <a:rPr lang="pt-BR" sz="1600" dirty="0"/>
              <a:t>	Que o orbe ilumina</a:t>
            </a:r>
          </a:p>
          <a:p>
            <a:r>
              <a:rPr lang="pt-BR" sz="1600" dirty="0"/>
              <a:t>	Na fronte encerrou!... </a:t>
            </a:r>
          </a:p>
          <a:p>
            <a:endParaRPr lang="pt-BR" sz="1600" dirty="0"/>
          </a:p>
          <a:p>
            <a:r>
              <a:rPr lang="pt-BR" sz="1600" dirty="0"/>
              <a:t>- Meu Deus! ao </a:t>
            </a:r>
            <a:r>
              <a:rPr lang="pt-BR" sz="1600" dirty="0" err="1"/>
              <a:t>precito</a:t>
            </a:r>
            <a:r>
              <a:rPr lang="pt-BR" sz="1600" dirty="0"/>
              <a:t> </a:t>
            </a:r>
          </a:p>
          <a:p>
            <a:r>
              <a:rPr lang="pt-BR" sz="1600" dirty="0"/>
              <a:t>Sem crenças na vida,</a:t>
            </a:r>
          </a:p>
          <a:p>
            <a:r>
              <a:rPr lang="pt-BR" sz="1600" dirty="0"/>
              <a:t>Sem pátria querida,</a:t>
            </a:r>
          </a:p>
          <a:p>
            <a:r>
              <a:rPr lang="pt-BR" sz="1600" dirty="0"/>
              <a:t>Só resta tombar!</a:t>
            </a:r>
          </a:p>
          <a:p>
            <a:r>
              <a:rPr lang="pt-BR" sz="1600" dirty="0"/>
              <a:t>Mas... quem uma prece</a:t>
            </a:r>
          </a:p>
          <a:p>
            <a:r>
              <a:rPr lang="pt-BR" sz="1600" dirty="0"/>
              <a:t>Na campa do escravo </a:t>
            </a:r>
          </a:p>
          <a:p>
            <a:r>
              <a:rPr lang="pt-BR" sz="1600" dirty="0"/>
              <a:t>Que outrora foi bravo</a:t>
            </a:r>
          </a:p>
          <a:p>
            <a:r>
              <a:rPr lang="pt-BR" sz="1600" dirty="0"/>
              <a:t>Triste há de rezar?!...</a:t>
            </a:r>
          </a:p>
          <a:p>
            <a:r>
              <a:rPr lang="pt-BR" sz="1600" dirty="0"/>
              <a:t>	- </a:t>
            </a:r>
            <a:r>
              <a:rPr lang="pt-BR" sz="1600" b="1" dirty="0"/>
              <a:t>Quem </a:t>
            </a:r>
            <a:r>
              <a:rPr lang="pt-BR" sz="1600" b="1" dirty="0" err="1"/>
              <a:t>há-de</a:t>
            </a:r>
            <a:r>
              <a:rPr lang="pt-BR" sz="1600" b="1" dirty="0"/>
              <a:t>?... O poeta</a:t>
            </a:r>
          </a:p>
          <a:p>
            <a:r>
              <a:rPr lang="pt-BR" sz="1600" dirty="0"/>
              <a:t>	Que a lousa obscura,</a:t>
            </a:r>
          </a:p>
          <a:p>
            <a:r>
              <a:rPr lang="pt-BR" sz="1600" dirty="0"/>
              <a:t>	Com lágrima pura</a:t>
            </a:r>
          </a:p>
          <a:p>
            <a:r>
              <a:rPr lang="pt-BR" sz="1600" dirty="0"/>
              <a:t>	Vai sempre orvalhar</a:t>
            </a:r>
            <a:r>
              <a:rPr lang="pt-BR" sz="1600" dirty="0" smtClean="0"/>
              <a:t>!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4133067" y="76928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O africano e o poeta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082" y="6442797"/>
            <a:ext cx="1373731" cy="2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7713" y="1835935"/>
            <a:ext cx="88155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	“Eu peço que julguem o livro de N. </a:t>
            </a:r>
            <a:r>
              <a:rPr lang="pt-BR" sz="2000" dirty="0" smtClean="0"/>
              <a:t>Amália, l</a:t>
            </a:r>
            <a:r>
              <a:rPr lang="pt-BR" sz="2000" dirty="0" smtClean="0"/>
              <a:t>ivro </a:t>
            </a:r>
            <a:r>
              <a:rPr lang="pt-BR" sz="2000" dirty="0" smtClean="0"/>
              <a:t>que ilumina a grande noite da poesia brasileira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	Quando houve um conselho de Estado ou um Senado Literário, Narcisa Amália terá as honras de Princesa das Letras.</a:t>
            </a:r>
          </a:p>
          <a:p>
            <a:r>
              <a:rPr lang="pt-BR" sz="2000" dirty="0" smtClean="0"/>
              <a:t>	Este livro há de produzir tristezas e alegrias. É a primeira brasileira de nossos dias; a mais ilustrada que nós conhecemos; é a primeira poetisa desta nação”. 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dirty="0"/>
              <a:t>José Joaquim </a:t>
            </a:r>
            <a:r>
              <a:rPr lang="pt-BR" dirty="0" err="1"/>
              <a:t>Pessanha</a:t>
            </a:r>
            <a:r>
              <a:rPr lang="pt-BR" dirty="0"/>
              <a:t> </a:t>
            </a:r>
            <a:r>
              <a:rPr lang="pt-BR" dirty="0" smtClean="0"/>
              <a:t>Póvoa, p</a:t>
            </a:r>
            <a:r>
              <a:rPr lang="pt-BR" dirty="0" smtClean="0"/>
              <a:t>refácio </a:t>
            </a:r>
            <a:r>
              <a:rPr lang="pt-BR" dirty="0" smtClean="0"/>
              <a:t>a </a:t>
            </a:r>
            <a:r>
              <a:rPr lang="pt-BR" i="1" dirty="0" smtClean="0"/>
              <a:t>Nebulosas</a:t>
            </a:r>
            <a:endParaRPr lang="pt-BR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683" y="6280893"/>
            <a:ext cx="22801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4019" y="2414095"/>
            <a:ext cx="656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+mj-lt"/>
              </a:rPr>
              <a:t>Obrigada!</a:t>
            </a:r>
          </a:p>
          <a:p>
            <a:endParaRPr lang="pt-BR" sz="2800" dirty="0">
              <a:latin typeface="+mj-lt"/>
            </a:endParaRPr>
          </a:p>
          <a:p>
            <a:r>
              <a:rPr lang="pt-BR" sz="2800" dirty="0" smtClean="0">
                <a:latin typeface="+mj-lt"/>
              </a:rPr>
              <a:t>Profa. </a:t>
            </a:r>
            <a:r>
              <a:rPr lang="pt-BR" sz="2800" dirty="0" err="1" smtClean="0">
                <a:latin typeface="+mj-lt"/>
              </a:rPr>
              <a:t>Marise</a:t>
            </a:r>
            <a:r>
              <a:rPr lang="pt-BR" sz="2800" dirty="0" smtClean="0">
                <a:latin typeface="+mj-lt"/>
              </a:rPr>
              <a:t> Hansen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19" y="4607620"/>
            <a:ext cx="3755461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72066" y="77750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i="1" dirty="0" smtClean="0"/>
              <a:t>Nebulosas</a:t>
            </a:r>
            <a:r>
              <a:rPr lang="pt-BR" dirty="0" smtClean="0"/>
              <a:t>, 1872</a:t>
            </a:r>
          </a:p>
          <a:p>
            <a:endParaRPr lang="pt-BR" dirty="0"/>
          </a:p>
          <a:p>
            <a:r>
              <a:rPr lang="pt-BR" dirty="0" smtClean="0"/>
              <a:t>Narcisa Amália (1852, Resende</a:t>
            </a:r>
            <a:r>
              <a:rPr lang="pt-BR" dirty="0"/>
              <a:t> </a:t>
            </a:r>
            <a:r>
              <a:rPr lang="pt-BR" dirty="0" smtClean="0"/>
              <a:t>– 1924, Rio de Janeiro)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20" y="145912"/>
            <a:ext cx="3429479" cy="50013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58" y="2102177"/>
            <a:ext cx="2894786" cy="442506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944222" y="5368847"/>
            <a:ext cx="6369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 “musa” a “poetisa” – o esforço em “mudar de lugar”;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Do reconhecimento ao esquecimento.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172280" y="6357969"/>
            <a:ext cx="2263541" cy="338554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© </a:t>
            </a: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</a:rPr>
              <a:t>Profa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 Marise Hansen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79022" y="727378"/>
            <a:ext cx="7334700" cy="6740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O livro no seu </a:t>
            </a:r>
            <a:r>
              <a:rPr lang="pt-BR" sz="2000" b="1" dirty="0" smtClean="0"/>
              <a:t>tempo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Romantismo (últimos suspiros)</a:t>
            </a:r>
          </a:p>
          <a:p>
            <a:r>
              <a:rPr lang="pt-BR" dirty="0" smtClean="0"/>
              <a:t>	+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Uma nova estética querendo se impor (Realismo / Parnasianismo) 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Títulos de livros predecessores, contemporâneos e posteriores: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i="1" dirty="0" smtClean="0"/>
              <a:t>As Primaveras – </a:t>
            </a:r>
            <a:r>
              <a:rPr lang="pt-BR" dirty="0" smtClean="0"/>
              <a:t>Casimiro de Abreu (1859)</a:t>
            </a:r>
            <a:endParaRPr lang="pt-BR" i="1" dirty="0" smtClean="0"/>
          </a:p>
          <a:p>
            <a:pPr>
              <a:lnSpc>
                <a:spcPct val="150000"/>
              </a:lnSpc>
            </a:pPr>
            <a:r>
              <a:rPr lang="pt-BR" i="1" dirty="0" smtClean="0"/>
              <a:t>Crisálidas – </a:t>
            </a:r>
            <a:r>
              <a:rPr lang="pt-BR" dirty="0" smtClean="0"/>
              <a:t>Machado de Assis (1864)</a:t>
            </a:r>
          </a:p>
          <a:p>
            <a:pPr>
              <a:lnSpc>
                <a:spcPct val="150000"/>
              </a:lnSpc>
            </a:pPr>
            <a:r>
              <a:rPr lang="pt-BR" i="1" dirty="0" smtClean="0"/>
              <a:t>Falenas – </a:t>
            </a:r>
            <a:r>
              <a:rPr lang="pt-BR" dirty="0"/>
              <a:t>Machado de Assis </a:t>
            </a:r>
            <a:r>
              <a:rPr lang="pt-BR" dirty="0" smtClean="0"/>
              <a:t>(1870)</a:t>
            </a:r>
            <a:endParaRPr lang="pt-BR" i="1" dirty="0" smtClean="0"/>
          </a:p>
          <a:p>
            <a:pPr>
              <a:lnSpc>
                <a:spcPct val="150000"/>
              </a:lnSpc>
            </a:pPr>
            <a:r>
              <a:rPr lang="pt-BR" i="1" dirty="0" smtClean="0"/>
              <a:t>Espumas [flutuantes] - </a:t>
            </a:r>
            <a:r>
              <a:rPr lang="pt-BR" dirty="0" smtClean="0"/>
              <a:t>Castro Alves (1870)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i="1" dirty="0" smtClean="0"/>
              <a:t>Fanfarras – </a:t>
            </a:r>
            <a:r>
              <a:rPr lang="pt-BR" dirty="0" smtClean="0"/>
              <a:t>Teófilo Dias (1882)</a:t>
            </a:r>
          </a:p>
          <a:p>
            <a:pPr>
              <a:lnSpc>
                <a:spcPct val="150000"/>
              </a:lnSpc>
            </a:pPr>
            <a:r>
              <a:rPr lang="pt-BR" i="1" dirty="0" smtClean="0"/>
              <a:t>Sinfonias – </a:t>
            </a:r>
            <a:r>
              <a:rPr lang="pt-BR" dirty="0" smtClean="0"/>
              <a:t>Raimundo Correa (1883)</a:t>
            </a:r>
          </a:p>
          <a:p>
            <a:pPr>
              <a:lnSpc>
                <a:spcPct val="150000"/>
              </a:lnSpc>
            </a:pPr>
            <a:r>
              <a:rPr lang="pt-BR" i="1" dirty="0" smtClean="0"/>
              <a:t>Meridionais – </a:t>
            </a:r>
            <a:r>
              <a:rPr lang="pt-BR" dirty="0" smtClean="0"/>
              <a:t>Alberto de Oliveira (1884)</a:t>
            </a:r>
          </a:p>
          <a:p>
            <a:pPr>
              <a:lnSpc>
                <a:spcPct val="150000"/>
              </a:lnSpc>
            </a:pPr>
            <a:r>
              <a:rPr lang="pt-BR" i="1" dirty="0" smtClean="0"/>
              <a:t>Ardentias – </a:t>
            </a:r>
            <a:r>
              <a:rPr lang="pt-BR" dirty="0" smtClean="0"/>
              <a:t>Vicente de Carvalho (1885)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549" y="6321533"/>
            <a:ext cx="22801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6141" y="937671"/>
            <a:ext cx="44745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Nebulosas: nuvens</a:t>
            </a:r>
            <a:r>
              <a:rPr lang="pt-BR" dirty="0" smtClean="0"/>
              <a:t> gigantes de poeira e gás no espaço, formadas por restos de estrelas e por berçários (formação de novas estrelas).</a:t>
            </a:r>
          </a:p>
          <a:p>
            <a:endParaRPr lang="pt-BR" dirty="0"/>
          </a:p>
          <a:p>
            <a:r>
              <a:rPr lang="pt-BR" dirty="0" smtClean="0"/>
              <a:t>Epígrafe do poema de abertura: </a:t>
            </a:r>
          </a:p>
          <a:p>
            <a:r>
              <a:rPr lang="pt-BR" i="1" dirty="0" smtClean="0"/>
              <a:t>Dá-se </a:t>
            </a:r>
            <a:r>
              <a:rPr lang="pt-BR" i="1" dirty="0"/>
              <a:t>o nome de nebulosas às manchas esbranquiçadas que são vistas aqui e ali, em todas as partes do céu. </a:t>
            </a:r>
            <a:endParaRPr lang="pt-BR" i="1" dirty="0" smtClean="0"/>
          </a:p>
          <a:p>
            <a:endParaRPr lang="pt-BR" dirty="0"/>
          </a:p>
          <a:p>
            <a:r>
              <a:rPr lang="pt-BR" dirty="0" smtClean="0"/>
              <a:t>(</a:t>
            </a:r>
            <a:r>
              <a:rPr lang="fr-FR" i="1" dirty="0"/>
              <a:t>On donne le nom de nébuleuses à des taches blanchâtres que l’on voit çà et là, dans toutes les parties du </a:t>
            </a:r>
            <a:r>
              <a:rPr lang="fr-FR" i="1" dirty="0" smtClean="0"/>
              <a:t>ciel</a:t>
            </a:r>
            <a:r>
              <a:rPr lang="fr-FR" dirty="0" smtClean="0"/>
              <a:t>. </a:t>
            </a:r>
          </a:p>
          <a:p>
            <a:r>
              <a:rPr lang="fr-FR" dirty="0" smtClean="0"/>
              <a:t>Delaunay)</a:t>
            </a:r>
          </a:p>
          <a:p>
            <a:endParaRPr lang="fr-FR" dirty="0"/>
          </a:p>
          <a:p>
            <a:endParaRPr lang="fr-FR" dirty="0" smtClean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387" y="2239936"/>
            <a:ext cx="5383235" cy="35847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229" y="6331693"/>
            <a:ext cx="22801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76399" y="1843507"/>
            <a:ext cx="8217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Temas próprios do Romantismo</a:t>
            </a:r>
            <a:r>
              <a:rPr lang="pt-BR" sz="2000" dirty="0"/>
              <a:t>: </a:t>
            </a:r>
            <a:r>
              <a:rPr lang="pt-BR" sz="2000" dirty="0" smtClean="0"/>
              <a:t>a pátria</a:t>
            </a:r>
            <a:r>
              <a:rPr lang="pt-BR" sz="2000" dirty="0"/>
              <a:t>; o “sentir</a:t>
            </a:r>
            <a:r>
              <a:rPr lang="pt-BR" sz="2000" dirty="0" smtClean="0"/>
              <a:t>” exacerbado; </a:t>
            </a:r>
            <a:r>
              <a:rPr lang="pt-BR" sz="2000" dirty="0"/>
              <a:t>a tristeza; a saudade; o desejo de fundir-se </a:t>
            </a:r>
            <a:r>
              <a:rPr lang="pt-BR" sz="2000" dirty="0" smtClean="0"/>
              <a:t>ao </a:t>
            </a:r>
            <a:r>
              <a:rPr lang="pt-BR" sz="2000" dirty="0"/>
              <a:t>etéreo e </a:t>
            </a:r>
            <a:r>
              <a:rPr lang="pt-BR" sz="2000" dirty="0" smtClean="0"/>
              <a:t>ao </a:t>
            </a:r>
            <a:r>
              <a:rPr lang="pt-BR" sz="2000" dirty="0"/>
              <a:t>eterno; a sensibilidade para a </a:t>
            </a:r>
            <a:r>
              <a:rPr lang="pt-BR" sz="2000" dirty="0" smtClean="0"/>
              <a:t>belo, o sublime, </a:t>
            </a:r>
            <a:r>
              <a:rPr lang="pt-BR" sz="2000" dirty="0"/>
              <a:t>o místico, e </a:t>
            </a:r>
            <a:r>
              <a:rPr lang="pt-BR" sz="2000" dirty="0" smtClean="0"/>
              <a:t>com relação aos oprimidos;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Narcisa funde </a:t>
            </a:r>
            <a:r>
              <a:rPr lang="pt-BR" sz="2000" dirty="0"/>
              <a:t>as </a:t>
            </a:r>
            <a:r>
              <a:rPr lang="pt-BR" sz="2000" dirty="0" smtClean="0"/>
              <a:t>tendências das gerações e vertentes da </a:t>
            </a:r>
            <a:r>
              <a:rPr lang="pt-BR" sz="2000" dirty="0"/>
              <a:t>poesia </a:t>
            </a:r>
            <a:r>
              <a:rPr lang="pt-BR" sz="2000" dirty="0" smtClean="0"/>
              <a:t>romântica:  encontram-se </a:t>
            </a:r>
            <a:r>
              <a:rPr lang="pt-BR" sz="2000" dirty="0"/>
              <a:t>o </a:t>
            </a:r>
            <a:r>
              <a:rPr lang="pt-BR" sz="2000" b="1" dirty="0"/>
              <a:t>amor à pátria</a:t>
            </a:r>
            <a:r>
              <a:rPr lang="pt-BR" sz="2000" dirty="0"/>
              <a:t>; </a:t>
            </a:r>
            <a:r>
              <a:rPr lang="pt-BR" sz="2000" b="1" dirty="0"/>
              <a:t>a melancolia, o sofrer </a:t>
            </a:r>
            <a:r>
              <a:rPr lang="pt-BR" sz="2000" dirty="0"/>
              <a:t>e as menções à morte; o clamor condoreiro pela </a:t>
            </a:r>
            <a:r>
              <a:rPr lang="pt-BR" sz="2000" b="1" dirty="0"/>
              <a:t>liberdade</a:t>
            </a:r>
            <a:r>
              <a:rPr lang="pt-BR" sz="20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Preconceito social + discriminação artística, estética, literária.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189" y="6341853"/>
            <a:ext cx="22801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2453" y="755658"/>
            <a:ext cx="973926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Recepção</a:t>
            </a:r>
            <a:r>
              <a:rPr lang="pt-BR" dirty="0" smtClean="0"/>
              <a:t>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b="1" dirty="0" smtClean="0"/>
              <a:t>Estrutura 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Prefácio</a:t>
            </a:r>
            <a:r>
              <a:rPr lang="pt-BR" dirty="0" smtClean="0"/>
              <a:t> (por Peçanha Póvoa) – 5 partes – “heroína”; “princesa das letras”; “primeira poetisa desta nação”;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44 poemas</a:t>
            </a:r>
            <a:r>
              <a:rPr lang="pt-BR" dirty="0" smtClean="0"/>
              <a:t>, divididos em </a:t>
            </a:r>
            <a:r>
              <a:rPr lang="pt-BR" b="1" dirty="0" smtClean="0"/>
              <a:t>3 partes</a:t>
            </a:r>
            <a:r>
              <a:rPr lang="pt-BR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primeiro, “</a:t>
            </a:r>
            <a:r>
              <a:rPr lang="pt-BR" dirty="0"/>
              <a:t>Nebulosas”, é uma </a:t>
            </a:r>
            <a:r>
              <a:rPr lang="pt-BR" dirty="0" smtClean="0"/>
              <a:t>apresentação </a:t>
            </a:r>
            <a:r>
              <a:rPr lang="pt-BR" dirty="0"/>
              <a:t>ou </a:t>
            </a:r>
            <a:r>
              <a:rPr lang="pt-BR" b="1" dirty="0"/>
              <a:t>Arte </a:t>
            </a:r>
            <a:r>
              <a:rPr lang="pt-BR" b="1" dirty="0" smtClean="0"/>
              <a:t>Poética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	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Dedicatórias e epígrafes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53" y="1202369"/>
            <a:ext cx="4429743" cy="126700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069" y="6331693"/>
            <a:ext cx="22801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9324" y="1159497"/>
            <a:ext cx="4399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“</a:t>
            </a:r>
            <a:r>
              <a:rPr lang="pt-BR" b="1" dirty="0"/>
              <a:t>Nebulosas</a:t>
            </a:r>
            <a:r>
              <a:rPr lang="pt-BR" b="1" dirty="0" smtClean="0"/>
              <a:t>” – poema de abertura</a:t>
            </a:r>
          </a:p>
          <a:p>
            <a:endParaRPr lang="pt-BR" b="1" dirty="0"/>
          </a:p>
          <a:p>
            <a:r>
              <a:rPr lang="pt-BR" dirty="0" smtClean="0"/>
              <a:t>(9 décimas, versos decassílabos brancos)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150177" y="512052"/>
            <a:ext cx="6096000" cy="6612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seio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majestoso do infinito,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Alvos cisnes do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 da imensidade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Flutuam tênues sombras fugitivas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 a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multidão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supõe densas </a:t>
            </a:r>
            <a:r>
              <a:rPr lang="pt-BR" dirty="0" err="1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caligens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a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ciência reduz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grupos validos;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Vejo-as surgir à noite, entre os planetas,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Como visões gentis à flux dos sonhos;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as esferas que curvam-se trementes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Sobre elas desfolhando flores d’ouro,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Roubam-me instantes ao sofrer recôndito!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(...)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Assim 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nasceram os meus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tristes versos,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 do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mundo falaz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fogem às pompas!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Não dormem eles sob os áureos tetos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Das térreas potestades, que falecem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morbidez nos flácidos </a:t>
            </a:r>
            <a:r>
              <a:rPr lang="pt-BR" dirty="0" err="1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triclínios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Cortando as brumas glaciais do inverno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Adejam nas estâncias consteladas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Onde elas pairam; e à luz da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liberdade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Devassando os mistérios do infinito,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Vão no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sólio de Deus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rolar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exânimes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!...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2" y="3191219"/>
            <a:ext cx="4200525" cy="31527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604" y="6434321"/>
            <a:ext cx="1739491" cy="3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3723" y="1379292"/>
            <a:ext cx="8245311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Alguns recortes temáticos</a:t>
            </a:r>
          </a:p>
          <a:p>
            <a:pPr marL="342900" lvl="0" indent="-342900" fontAlgn="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dirty="0">
              <a:solidFill>
                <a:srgbClr val="1F1F1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“posturas” 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românticas: “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só eu” 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(“Festa 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São João”); isolamento (“A rosa”, “O baile”);</a:t>
            </a:r>
          </a:p>
          <a:p>
            <a:pPr lvl="0" fontAlgn="t">
              <a:lnSpc>
                <a:spcPct val="107000"/>
              </a:lnSpc>
              <a:spcAft>
                <a:spcPts val="0"/>
              </a:spcAft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virgem/ a pureza 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 perigos do mundo: </a:t>
            </a:r>
            <a:r>
              <a:rPr lang="pt-BR" i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flor, a rosa 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 corre perigo; a “criança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</a:p>
          <a:p>
            <a:pPr lvl="0" fontAlgn="t">
              <a:lnSpc>
                <a:spcPct val="107000"/>
              </a:lnSpc>
              <a:spcAft>
                <a:spcPts val="0"/>
              </a:spcAft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“hora romântica” (o 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crepúsculo; 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noite); 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b="1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“cismar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fitar a </a:t>
            </a:r>
            <a:r>
              <a:rPr lang="pt-BR" b="1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vastidão sidérea/as nebulosas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vastidão das florestas 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(“No </a:t>
            </a:r>
            <a:r>
              <a:rPr lang="pt-BR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ermo</a:t>
            </a:r>
            <a:r>
              <a:rPr lang="pt-BR" dirty="0" smtClean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”). 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709" y="6321533"/>
            <a:ext cx="22801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0638" y="738069"/>
            <a:ext cx="58131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sensibilidade </a:t>
            </a:r>
            <a:r>
              <a:rPr lang="pt-BR" dirty="0" smtClean="0"/>
              <a:t>romântica;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sentir, a tristeza, a </a:t>
            </a:r>
            <a:r>
              <a:rPr lang="pt-BR" dirty="0" smtClean="0"/>
              <a:t>desesperança;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“Amargura” e “Resignação” – consolação na poesia;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As </a:t>
            </a:r>
            <a:r>
              <a:rPr lang="pt-BR" dirty="0"/>
              <a:t>saudades; nostalgia </a:t>
            </a:r>
            <a:r>
              <a:rPr lang="pt-BR" dirty="0" smtClean="0"/>
              <a:t>em relação à </a:t>
            </a:r>
            <a:r>
              <a:rPr lang="pt-BR" dirty="0"/>
              <a:t>infância (“Recordação”)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11" y="1540014"/>
            <a:ext cx="2829320" cy="34009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21615" y="270313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Amargura </a:t>
            </a:r>
            <a:r>
              <a:rPr lang="pt-BR" dirty="0" smtClean="0"/>
              <a:t>(duas últimas estrofes)</a:t>
            </a:r>
            <a:endParaRPr lang="pt-BR" b="1" dirty="0" smtClean="0"/>
          </a:p>
          <a:p>
            <a:endParaRPr lang="pt-BR" dirty="0" smtClean="0"/>
          </a:p>
          <a:p>
            <a:r>
              <a:rPr lang="pt-BR" b="1" dirty="0" smtClean="0"/>
              <a:t>Meu </a:t>
            </a:r>
            <a:r>
              <a:rPr lang="pt-BR" b="1" dirty="0"/>
              <a:t>Deus! </a:t>
            </a:r>
            <a:r>
              <a:rPr lang="pt-BR" dirty="0"/>
              <a:t>Por que embalar-me o quedo pensamento</a:t>
            </a:r>
          </a:p>
          <a:p>
            <a:r>
              <a:rPr lang="pt-BR" dirty="0"/>
              <a:t>Se o amor é passageiro, se as glórias são de pó?!</a:t>
            </a:r>
          </a:p>
          <a:p>
            <a:r>
              <a:rPr lang="pt-BR" b="1" dirty="0"/>
              <a:t>Poetisa</a:t>
            </a:r>
            <a:r>
              <a:rPr lang="pt-BR" dirty="0"/>
              <a:t> – tomo a lira às lufas da descrença,</a:t>
            </a:r>
          </a:p>
          <a:p>
            <a:r>
              <a:rPr lang="pt-BR" dirty="0"/>
              <a:t>E a ti me volvo só.</a:t>
            </a:r>
          </a:p>
          <a:p>
            <a:endParaRPr lang="pt-BR" dirty="0"/>
          </a:p>
          <a:p>
            <a:r>
              <a:rPr lang="pt-BR" dirty="0"/>
              <a:t>Bondoso abre-me os braços, reúne-me a teus anjos,</a:t>
            </a:r>
          </a:p>
          <a:p>
            <a:r>
              <a:rPr lang="pt-BR" dirty="0"/>
              <a:t>A eternal ventura almejo palpitante;</a:t>
            </a:r>
          </a:p>
          <a:p>
            <a:r>
              <a:rPr lang="pt-BR" dirty="0"/>
              <a:t>Contemplarei o “nada” do seio das estrelas,</a:t>
            </a:r>
          </a:p>
          <a:p>
            <a:r>
              <a:rPr lang="pt-BR" b="1" dirty="0"/>
              <a:t>Das dores triunfante</a:t>
            </a:r>
            <a:r>
              <a:rPr lang="pt-BR" dirty="0"/>
              <a:t>!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389" y="6321533"/>
            <a:ext cx="228010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ipo de Madeir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37698</TotalTime>
  <Words>1651</Words>
  <Application>Microsoft Office PowerPoint</Application>
  <PresentationFormat>Widescreen</PresentationFormat>
  <Paragraphs>256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Symbol</vt:lpstr>
      <vt:lpstr>Times New Roman</vt:lpstr>
      <vt:lpstr>Trebuchet MS</vt:lpstr>
      <vt:lpstr>Wingdings</vt:lpstr>
      <vt:lpstr>Tipo de Madeira</vt:lpstr>
      <vt:lpstr>BBM no vestibular: Nebulosas, Narcisa Amália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Marise Hansen</dc:creator>
  <cp:lastModifiedBy>Marise</cp:lastModifiedBy>
  <cp:revision>353</cp:revision>
  <dcterms:created xsi:type="dcterms:W3CDTF">2020-09-27T22:03:24Z</dcterms:created>
  <dcterms:modified xsi:type="dcterms:W3CDTF">2025-05-15T20:57:33Z</dcterms:modified>
</cp:coreProperties>
</file>